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93" r:id="rId3"/>
    <p:sldId id="294" r:id="rId4"/>
    <p:sldId id="295" r:id="rId5"/>
    <p:sldId id="290" r:id="rId6"/>
    <p:sldId id="291" r:id="rId7"/>
    <p:sldId id="281" r:id="rId8"/>
    <p:sldId id="282" r:id="rId9"/>
    <p:sldId id="283" r:id="rId10"/>
    <p:sldId id="284" r:id="rId11"/>
    <p:sldId id="285" r:id="rId12"/>
    <p:sldId id="286" r:id="rId13"/>
    <p:sldId id="289" r:id="rId14"/>
    <p:sldId id="287" r:id="rId15"/>
    <p:sldId id="288" r:id="rId16"/>
    <p:sldId id="292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9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9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9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9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3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88183-2893-4620-9E6D-03B66C58153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1320-4E93-4567-95D2-C0D1445A2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45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groups/ucrcyber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decentsecurit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lax3-1.xx.fbcdn.net/v/t1.0-9/12523114_10153882537686532_3866055342480906758_n.jpg?oh=53ee6973a0f1cab4b8ea0a6f6d011c1f&amp;oe=5863D3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38375"/>
            <a:ext cx="7467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69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2" y="2443162"/>
            <a:ext cx="6048375" cy="2657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69" y="1438274"/>
            <a:ext cx="384510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attacks</a:t>
            </a:r>
          </a:p>
        </p:txBody>
      </p:sp>
      <p:pic>
        <p:nvPicPr>
          <p:cNvPr id="1026" name="Picture 2" descr="Image result for wireshark packet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588794"/>
            <a:ext cx="6429375" cy="48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39101" y="1943100"/>
            <a:ext cx="374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Hackers can “sniff” (intercept and observe) network traffic sent over unsecure connections, such as the local Starbucks free </a:t>
            </a:r>
            <a:r>
              <a:rPr lang="en-US" dirty="0" err="1"/>
              <a:t>wifi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Your neighbor can do something similar if you “steal” his or her </a:t>
            </a:r>
            <a:r>
              <a:rPr lang="en-US" dirty="0" err="1"/>
              <a:t>wifi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14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provide login information. To </a:t>
            </a:r>
            <a:r>
              <a:rPr lang="en-US" b="1" dirty="0"/>
              <a:t>anyone.</a:t>
            </a:r>
            <a:endParaRPr lang="en-US" dirty="0"/>
          </a:p>
          <a:p>
            <a:pPr lvl="1"/>
            <a:r>
              <a:rPr lang="en-US" dirty="0"/>
              <a:t>If they have a legitimate reason to access information in an account you control, then that organization will give them the access.</a:t>
            </a:r>
          </a:p>
          <a:p>
            <a:pPr lvl="1"/>
            <a:r>
              <a:rPr lang="en-US" dirty="0"/>
              <a:t>Remember: Security Questions, key numbers (like SID)</a:t>
            </a:r>
          </a:p>
          <a:p>
            <a:r>
              <a:rPr lang="en-US" dirty="0"/>
              <a:t>Use an encrypted connection (https) wherever possible.</a:t>
            </a:r>
          </a:p>
          <a:p>
            <a:pPr lvl="1"/>
            <a:r>
              <a:rPr lang="en-US" dirty="0"/>
              <a:t>If https is not working for you, then consider the possibility that you’ve been infected by malware.</a:t>
            </a:r>
          </a:p>
          <a:p>
            <a:r>
              <a:rPr lang="en-US" dirty="0"/>
              <a:t>Don’t download software from untrusted sources.</a:t>
            </a:r>
          </a:p>
          <a:p>
            <a:pPr lvl="1"/>
            <a:r>
              <a:rPr lang="en-US" dirty="0"/>
              <a:t>Piracy, email attachments, etc.</a:t>
            </a:r>
          </a:p>
          <a:p>
            <a:r>
              <a:rPr lang="en-US" dirty="0"/>
              <a:t>Keep software up-to-date.</a:t>
            </a:r>
          </a:p>
          <a:p>
            <a:pPr lvl="1"/>
            <a:r>
              <a:rPr lang="en-US" dirty="0"/>
              <a:t>Exploits target out of date software.</a:t>
            </a:r>
          </a:p>
        </p:txBody>
      </p:sp>
    </p:spTree>
    <p:extLst>
      <p:ext uri="{BB962C8B-B14F-4D97-AF65-F5344CB8AC3E}">
        <p14:creationId xmlns:p14="http://schemas.microsoft.com/office/powerpoint/2010/main" val="20376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Watch out for malware</a:t>
            </a:r>
          </a:p>
          <a:p>
            <a:pPr lvl="1"/>
            <a:r>
              <a:rPr lang="en-US" dirty="0"/>
              <a:t>Computer behaves strangely.</a:t>
            </a:r>
          </a:p>
          <a:p>
            <a:pPr lvl="2"/>
            <a:r>
              <a:rPr lang="en-US" dirty="0"/>
              <a:t>Weird proxies redirecting you to sites other than the one you typed in.</a:t>
            </a:r>
          </a:p>
          <a:p>
            <a:pPr lvl="2"/>
            <a:r>
              <a:rPr lang="en-US" dirty="0"/>
              <a:t>Pop up ads.</a:t>
            </a:r>
          </a:p>
          <a:p>
            <a:pPr lvl="2"/>
            <a:r>
              <a:rPr lang="en-US" dirty="0"/>
              <a:t>Unusual ads integrated into web pages that weren’t there before (and aren’t on other computers)</a:t>
            </a:r>
          </a:p>
          <a:p>
            <a:endParaRPr lang="en-US" dirty="0"/>
          </a:p>
        </p:txBody>
      </p:sp>
      <p:pic>
        <p:nvPicPr>
          <p:cNvPr id="3074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36160"/>
            <a:ext cx="4549775" cy="2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car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3814711"/>
            <a:ext cx="4298950" cy="28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59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Strong Password</a:t>
            </a:r>
          </a:p>
          <a:p>
            <a:pPr lvl="1"/>
            <a:r>
              <a:rPr lang="en-US" dirty="0"/>
              <a:t>Use common sense here.</a:t>
            </a:r>
          </a:p>
          <a:p>
            <a:pPr lvl="1"/>
            <a:r>
              <a:rPr lang="en-US" dirty="0" err="1"/>
              <a:t>LastPass</a:t>
            </a:r>
            <a:r>
              <a:rPr lang="en-US" dirty="0"/>
              <a:t> and 1Password</a:t>
            </a:r>
          </a:p>
        </p:txBody>
      </p: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04" y="920750"/>
            <a:ext cx="6018395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3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Hackers are scary, but remember that most attacks are victim initiated.</a:t>
            </a:r>
          </a:p>
          <a:p>
            <a:pPr lvl="1"/>
            <a:r>
              <a:rPr lang="en-US" dirty="0"/>
              <a:t>Black belts and mixed martial artists exist, but you’re normally not worried about meeting one in a parking lot.</a:t>
            </a:r>
          </a:p>
          <a:p>
            <a:r>
              <a:rPr lang="en-US" dirty="0"/>
              <a:t>Have a sensible threat model.</a:t>
            </a:r>
          </a:p>
          <a:p>
            <a:r>
              <a:rPr lang="en-US" dirty="0"/>
              <a:t>It’s impossible to stop a determined, persistent threat, but basic best practices make you harder (and therefore less worthwhile) to attack.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941388"/>
            <a:ext cx="4649787" cy="2692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7272" y="3631962"/>
            <a:ext cx="155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they can’t)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4247" y="4584700"/>
            <a:ext cx="3981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Would you like to know more?</a:t>
            </a:r>
            <a:br>
              <a:rPr lang="en-US" sz="2400" dirty="0"/>
            </a:br>
            <a:r>
              <a:rPr lang="en-US" sz="2400" b="1" dirty="0"/>
              <a:t>https://decentsecurity.com/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50150" y="5353050"/>
            <a:ext cx="1461041" cy="1042432"/>
            <a:chOff x="7550150" y="5353050"/>
            <a:chExt cx="1461041" cy="1042432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962900" y="5353050"/>
              <a:ext cx="0" cy="67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50150" y="6026150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(https all day)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4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to know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https://decentsecurity.com</a:t>
            </a:r>
            <a:endParaRPr lang="en-US" dirty="0"/>
          </a:p>
          <a:p>
            <a:r>
              <a:rPr lang="en-US" dirty="0">
                <a:hlinkClick r:id="rId3"/>
              </a:rPr>
              <a:t>https://facebook.com/groups/ucrcyber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53" y="3339965"/>
            <a:ext cx="2103261" cy="3090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120" y="3339965"/>
            <a:ext cx="2072787" cy="3090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785" y="3339965"/>
            <a:ext cx="2013095" cy="3090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694" y="1820368"/>
            <a:ext cx="4126380" cy="9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lax3-1.xx.fbcdn.net/v/t1.0-9/12523114_10153882537686532_3866055342480906758_n.jpg?oh=53ee6973a0f1cab4b8ea0a6f6d011c1f&amp;oe=5863D3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38375"/>
            <a:ext cx="7467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0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Hackers (but in the “good way”)</a:t>
            </a:r>
          </a:p>
          <a:p>
            <a:pPr lvl="1"/>
            <a:r>
              <a:rPr lang="en-US" dirty="0"/>
              <a:t>Study information security by understanding “defense in depth”</a:t>
            </a:r>
          </a:p>
          <a:p>
            <a:pPr lvl="1"/>
            <a:r>
              <a:rPr lang="en-US" dirty="0"/>
              <a:t>Study attack methods</a:t>
            </a:r>
          </a:p>
          <a:p>
            <a:pPr lvl="1"/>
            <a:r>
              <a:rPr lang="en-US" dirty="0"/>
              <a:t>Develop countermeasures and mitigate</a:t>
            </a:r>
          </a:p>
          <a:p>
            <a:r>
              <a:rPr lang="en-US" dirty="0"/>
              <a:t>Adversarial training</a:t>
            </a:r>
          </a:p>
          <a:p>
            <a:pPr lvl="1"/>
            <a:r>
              <a:rPr lang="en-US" dirty="0"/>
              <a:t>Represent UCR in cybersecurity competitions: WRCCDC, National Cyber League, UCSB </a:t>
            </a:r>
            <a:r>
              <a:rPr lang="en-US" dirty="0" err="1"/>
              <a:t>iCTF</a:t>
            </a:r>
            <a:r>
              <a:rPr lang="en-US" dirty="0"/>
              <a:t>, other CTF competitions.</a:t>
            </a:r>
          </a:p>
          <a:p>
            <a:r>
              <a:rPr lang="en-US" dirty="0"/>
              <a:t>Self study, teach each other</a:t>
            </a:r>
          </a:p>
          <a:p>
            <a:pPr lvl="1"/>
            <a:r>
              <a:rPr lang="en-US" dirty="0"/>
              <a:t>Many of us have “specialties”: Windows systems, Linux systems, appliances (firewalls, routers, switches), reverse engineering, penetration testing, etc.</a:t>
            </a:r>
          </a:p>
        </p:txBody>
      </p:sp>
    </p:spTree>
    <p:extLst>
      <p:ext uri="{BB962C8B-B14F-4D97-AF65-F5344CB8AC3E}">
        <p14:creationId xmlns:p14="http://schemas.microsoft.com/office/powerpoint/2010/main" val="341062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is a Dangerous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not a lot of “legal contexts” to practice information security (especially attack methodologies).</a:t>
            </a:r>
          </a:p>
          <a:p>
            <a:r>
              <a:rPr lang="en-US" dirty="0"/>
              <a:t>Competitions provide a safe space to develop skills.</a:t>
            </a:r>
          </a:p>
          <a:p>
            <a:pPr lvl="1"/>
            <a:r>
              <a:rPr lang="en-US" dirty="0"/>
              <a:t>(You’re likely going to be terrible at this at first.)</a:t>
            </a:r>
          </a:p>
          <a:p>
            <a:r>
              <a:rPr lang="en-US" b="1" dirty="0"/>
              <a:t>Strict adherence to professional ethics.</a:t>
            </a:r>
          </a:p>
          <a:p>
            <a:r>
              <a:rPr lang="en-US" dirty="0"/>
              <a:t>Do not try this at home.</a:t>
            </a:r>
          </a:p>
          <a:p>
            <a:pPr lvl="1"/>
            <a:r>
              <a:rPr lang="en-US" dirty="0"/>
              <a:t>There are lots of “pranksters” in jail.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332" y="3653788"/>
            <a:ext cx="4084043" cy="2869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77" y="5088722"/>
            <a:ext cx="4309561" cy="14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0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is a Hot Topic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" y="1871104"/>
            <a:ext cx="5563402" cy="3030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57" y="3831984"/>
            <a:ext cx="6690460" cy="2362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0384" y="1420383"/>
            <a:ext cx="5073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cybersecurity jobs shortage.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="1" dirty="0"/>
              <a:t>do not need </a:t>
            </a:r>
            <a:r>
              <a:rPr lang="en-US" dirty="0"/>
              <a:t>to be a computer scientist, engineer, or physicist to get into cyber.</a:t>
            </a:r>
          </a:p>
          <a:p>
            <a:endParaRPr lang="en-US" dirty="0"/>
          </a:p>
          <a:p>
            <a:r>
              <a:rPr lang="en-US" dirty="0"/>
              <a:t>Many do so with some certifications:</a:t>
            </a:r>
            <a:br>
              <a:rPr lang="en-US" dirty="0"/>
            </a:br>
            <a:r>
              <a:rPr lang="en-US" dirty="0"/>
              <a:t>Cisco certifications, CISSP, CompTIA certifications,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6017" y="4995512"/>
            <a:ext cx="407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How do I learn “hacking?”</a:t>
            </a:r>
          </a:p>
          <a:p>
            <a:endParaRPr lang="en-US" b="1" i="1" dirty="0"/>
          </a:p>
          <a:p>
            <a:r>
              <a:rPr lang="en-US" dirty="0"/>
              <a:t>You Google it. (This sounds like a joke, but it’s true.)</a:t>
            </a:r>
          </a:p>
        </p:txBody>
      </p:sp>
    </p:spTree>
    <p:extLst>
      <p:ext uri="{BB962C8B-B14F-4D97-AF65-F5344CB8AC3E}">
        <p14:creationId xmlns:p14="http://schemas.microsoft.com/office/powerpoint/2010/main" val="31434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is a Hot Topic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62187"/>
            <a:ext cx="6995160" cy="1815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47" y="1524426"/>
            <a:ext cx="6554804" cy="2732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2676621"/>
            <a:ext cx="5161848" cy="3371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52" y="1524426"/>
            <a:ext cx="4517692" cy="4896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562" y="3243713"/>
            <a:ext cx="4943527" cy="3052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864" y="1456050"/>
            <a:ext cx="3846863" cy="4527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1524426"/>
            <a:ext cx="5695590" cy="4000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646" y="1939210"/>
            <a:ext cx="4627979" cy="4386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" y="2101431"/>
            <a:ext cx="3086100" cy="4448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556" y="2231117"/>
            <a:ext cx="5494787" cy="45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principle attack types that concern you.</a:t>
            </a:r>
          </a:p>
          <a:p>
            <a:r>
              <a:rPr lang="en-US" b="1" dirty="0"/>
              <a:t>Social attacks (Social engineering)</a:t>
            </a:r>
          </a:p>
          <a:p>
            <a:pPr lvl="1"/>
            <a:r>
              <a:rPr lang="en-US" dirty="0"/>
              <a:t>Phishing</a:t>
            </a:r>
          </a:p>
          <a:p>
            <a:pPr lvl="1"/>
            <a:r>
              <a:rPr lang="en-US" dirty="0"/>
              <a:t>Vishing</a:t>
            </a:r>
          </a:p>
          <a:p>
            <a:pPr lvl="1"/>
            <a:r>
              <a:rPr lang="en-US" dirty="0"/>
              <a:t>Hacking </a:t>
            </a:r>
            <a:r>
              <a:rPr lang="en-US" b="1" dirty="0"/>
              <a:t>you</a:t>
            </a:r>
            <a:r>
              <a:rPr lang="en-US" dirty="0"/>
              <a:t>, the user.</a:t>
            </a:r>
          </a:p>
          <a:p>
            <a:r>
              <a:rPr lang="en-US" b="1" dirty="0"/>
              <a:t>Technical attacks</a:t>
            </a:r>
          </a:p>
          <a:p>
            <a:pPr lvl="1"/>
            <a:r>
              <a:rPr lang="en-US" b="1" dirty="0"/>
              <a:t>Most often victim-initiated</a:t>
            </a:r>
          </a:p>
          <a:p>
            <a:pPr lvl="2"/>
            <a:r>
              <a:rPr lang="en-US" dirty="0"/>
              <a:t>Using pirated software, out of date browsers, opening email attachments, etc.</a:t>
            </a:r>
          </a:p>
          <a:p>
            <a:pPr lvl="2"/>
            <a:r>
              <a:rPr lang="en-US" dirty="0"/>
              <a:t>Some “malware” (</a:t>
            </a:r>
            <a:r>
              <a:rPr lang="en-US" b="1" dirty="0"/>
              <a:t>mal</a:t>
            </a:r>
            <a:r>
              <a:rPr lang="en-US" dirty="0"/>
              <a:t>icious soft</a:t>
            </a:r>
            <a:r>
              <a:rPr lang="en-US" b="1" dirty="0"/>
              <a:t>ware</a:t>
            </a:r>
            <a:r>
              <a:rPr lang="en-US" dirty="0"/>
              <a:t>) may attempt to route your connection through a third party proxy server, allowing an attacker to capture your web traffic.</a:t>
            </a:r>
          </a:p>
          <a:p>
            <a:pPr lvl="1"/>
            <a:r>
              <a:rPr lang="en-US" dirty="0"/>
              <a:t>Sometimes caused by misconfiguration</a:t>
            </a:r>
          </a:p>
          <a:p>
            <a:pPr lvl="2"/>
            <a:r>
              <a:rPr lang="en-US" dirty="0"/>
              <a:t>Failing to update software (note: pirated software is rarely updated)</a:t>
            </a:r>
          </a:p>
          <a:p>
            <a:pPr lvl="2"/>
            <a:r>
              <a:rPr lang="en-US" dirty="0"/>
              <a:t>Bad settings at the network level</a:t>
            </a:r>
          </a:p>
          <a:p>
            <a:pPr lvl="3"/>
            <a:r>
              <a:rPr lang="en-US" dirty="0"/>
              <a:t>This is your sysadmin’s problem.</a:t>
            </a:r>
          </a:p>
          <a:p>
            <a:pPr lvl="1"/>
            <a:r>
              <a:rPr lang="en-US" dirty="0"/>
              <a:t>Exploits targeting insecure </a:t>
            </a:r>
            <a:r>
              <a:rPr lang="en-US" dirty="0" err="1"/>
              <a:t>WiFi</a:t>
            </a:r>
            <a:r>
              <a:rPr lang="en-US" dirty="0"/>
              <a:t> access points, lack of encryption.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558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Phishing and Vishing</a:t>
            </a:r>
          </a:p>
          <a:p>
            <a:endParaRPr lang="en-US" dirty="0"/>
          </a:p>
          <a:p>
            <a:pPr lvl="1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440973"/>
            <a:ext cx="6826250" cy="3593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8" y="2440973"/>
            <a:ext cx="2239566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5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67700" cy="4351338"/>
          </a:xfrm>
        </p:spPr>
        <p:txBody>
          <a:bodyPr/>
          <a:lstStyle/>
          <a:p>
            <a:r>
              <a:rPr lang="en-US" dirty="0"/>
              <a:t>Technical attacks are usually victim initiated!</a:t>
            </a:r>
          </a:p>
          <a:p>
            <a:pPr lvl="1"/>
            <a:r>
              <a:rPr lang="en-US" dirty="0"/>
              <a:t>You are tricked into downloading malicious software.</a:t>
            </a:r>
          </a:p>
          <a:p>
            <a:pPr lvl="1"/>
            <a:r>
              <a:rPr lang="en-US" dirty="0"/>
              <a:t>You used pirated software or files that contain malicious software as a component.</a:t>
            </a:r>
          </a:p>
          <a:p>
            <a:r>
              <a:rPr lang="en-US" dirty="0"/>
              <a:t>Be careful using public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Some access points are </a:t>
            </a:r>
            <a:r>
              <a:rPr lang="en-US" b="1" dirty="0"/>
              <a:t>unencrypted.</a:t>
            </a:r>
          </a:p>
          <a:p>
            <a:pPr lvl="1"/>
            <a:r>
              <a:rPr lang="en-US" dirty="0"/>
              <a:t>Evil Twin attacks</a:t>
            </a:r>
          </a:p>
          <a:p>
            <a:r>
              <a:rPr lang="en-US" dirty="0"/>
              <a:t>Use only trusted, encrypted connections for your most private transactions.</a:t>
            </a:r>
          </a:p>
          <a:p>
            <a:pPr lvl="1"/>
            <a:r>
              <a:rPr lang="en-US" dirty="0"/>
              <a:t>Banking,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955" y="365125"/>
            <a:ext cx="2640845" cy="28078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04462" y="2785347"/>
            <a:ext cx="2984500" cy="482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23" y="3608827"/>
            <a:ext cx="3504778" cy="2226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05900" y="4474015"/>
            <a:ext cx="2984500" cy="482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8A1FA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708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Who Are We?</vt:lpstr>
      <vt:lpstr>Cybersecurity is a Dangerous Game</vt:lpstr>
      <vt:lpstr>PowerPoint Presentation</vt:lpstr>
      <vt:lpstr>Cybersecurity is a Hot Topic</vt:lpstr>
      <vt:lpstr>Cybersecurity is a Hot Topic</vt:lpstr>
      <vt:lpstr>Types of Threats</vt:lpstr>
      <vt:lpstr>Social Engineering</vt:lpstr>
      <vt:lpstr>Technical attacks</vt:lpstr>
      <vt:lpstr>Technical attacks</vt:lpstr>
      <vt:lpstr>Technical attacks</vt:lpstr>
      <vt:lpstr>Best Practices</vt:lpstr>
      <vt:lpstr>Best Practices</vt:lpstr>
      <vt:lpstr>Best Practices</vt:lpstr>
      <vt:lpstr>Conclusion</vt:lpstr>
      <vt:lpstr>Would you like to know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Evans</dc:creator>
  <cp:lastModifiedBy>Bradley Evans</cp:lastModifiedBy>
  <cp:revision>38</cp:revision>
  <dcterms:created xsi:type="dcterms:W3CDTF">2016-08-26T00:32:42Z</dcterms:created>
  <dcterms:modified xsi:type="dcterms:W3CDTF">2017-04-18T18:25:13Z</dcterms:modified>
</cp:coreProperties>
</file>